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8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9747-AFBA-4F9A-B77F-541A44BF71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A51C-AE0F-4C4A-9D5E-92857117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11" Type="http://schemas.openxmlformats.org/officeDocument/2006/relationships/image" Target="../media/image47.jpe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gif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g"/><Relationship Id="rId7" Type="http://schemas.openxmlformats.org/officeDocument/2006/relationships/image" Target="../media/image53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8" y="98210"/>
            <a:ext cx="4104760" cy="2154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3" y="0"/>
            <a:ext cx="5840627" cy="29070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2677048"/>
            <a:ext cx="11986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SPS1</a:t>
            </a:r>
            <a:r>
              <a:rPr lang="en-US" sz="1400" dirty="0">
                <a:latin typeface="Arial" panose="020B0604020202020204" pitchFamily="34" charset="0"/>
              </a:rPr>
              <a:t>. Obtain, evaluate, and communicate information from the Periodic </a:t>
            </a:r>
            <a:r>
              <a:rPr lang="en-US" sz="1400" dirty="0" smtClean="0">
                <a:latin typeface="Arial" panose="020B0604020202020204" pitchFamily="34" charset="0"/>
              </a:rPr>
              <a:t>Table </a:t>
            </a:r>
            <a:r>
              <a:rPr lang="en-US" sz="1400" dirty="0">
                <a:latin typeface="Arial" panose="020B0604020202020204" pitchFamily="34" charset="0"/>
              </a:rPr>
              <a:t>to explain </a:t>
            </a:r>
            <a:r>
              <a:rPr lang="en-US" sz="1400" dirty="0" smtClean="0">
                <a:latin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</a:rPr>
              <a:t>relative properties of elements based on patterns of atomic structure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Develop </a:t>
            </a:r>
            <a:r>
              <a:rPr lang="en-US" sz="1400" dirty="0">
                <a:latin typeface="Arial" panose="020B0604020202020204" pitchFamily="34" charset="0"/>
              </a:rPr>
              <a:t>and use models to compare and contrast the structure of atoms, ions and isotopes. </a:t>
            </a:r>
            <a:r>
              <a:rPr lang="en-US" sz="1400" dirty="0" smtClean="0">
                <a:latin typeface="Arial" panose="020B0604020202020204" pitchFamily="34" charset="0"/>
              </a:rPr>
              <a:t>(Clarification statement: Properties </a:t>
            </a:r>
            <a:r>
              <a:rPr lang="en-US" sz="1400" dirty="0">
                <a:latin typeface="Arial" panose="020B0604020202020204" pitchFamily="34" charset="0"/>
              </a:rPr>
              <a:t>include </a:t>
            </a:r>
            <a:r>
              <a:rPr lang="en-US" sz="1400" dirty="0" smtClean="0">
                <a:latin typeface="Arial" panose="020B0604020202020204" pitchFamily="34" charset="0"/>
              </a:rPr>
              <a:t>atomic </a:t>
            </a:r>
            <a:r>
              <a:rPr lang="en-US" sz="1400" dirty="0">
                <a:latin typeface="Arial" panose="020B0604020202020204" pitchFamily="34" charset="0"/>
              </a:rPr>
              <a:t>number, atomic mass and the location and </a:t>
            </a:r>
            <a:r>
              <a:rPr lang="en-US" sz="1400" dirty="0" smtClean="0">
                <a:latin typeface="Arial" panose="020B0604020202020204" pitchFamily="34" charset="0"/>
              </a:rPr>
              <a:t>charge </a:t>
            </a:r>
            <a:r>
              <a:rPr lang="en-US" sz="1400" dirty="0">
                <a:latin typeface="Arial" panose="020B0604020202020204" pitchFamily="34" charset="0"/>
              </a:rPr>
              <a:t>of subatomic particles.)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Analyze </a:t>
            </a:r>
            <a:r>
              <a:rPr lang="en-US" sz="1400" dirty="0">
                <a:latin typeface="Arial" panose="020B0604020202020204" pitchFamily="34" charset="0"/>
              </a:rPr>
              <a:t>and interpret data to </a:t>
            </a:r>
            <a:r>
              <a:rPr lang="en-US" sz="1400" dirty="0" smtClean="0">
                <a:latin typeface="Arial" panose="020B0604020202020204" pitchFamily="34" charset="0"/>
              </a:rPr>
              <a:t>determine trends </a:t>
            </a:r>
            <a:r>
              <a:rPr lang="en-US" sz="1400" dirty="0">
                <a:latin typeface="Arial" panose="020B0604020202020204" pitchFamily="34" charset="0"/>
              </a:rPr>
              <a:t>of the following: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Number </a:t>
            </a:r>
            <a:r>
              <a:rPr lang="en-US" sz="1400" dirty="0">
                <a:latin typeface="Arial" panose="020B0604020202020204" pitchFamily="34" charset="0"/>
              </a:rPr>
              <a:t>of valence electrons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Types </a:t>
            </a:r>
            <a:r>
              <a:rPr lang="en-US" sz="1400" dirty="0">
                <a:latin typeface="Arial" panose="020B0604020202020204" pitchFamily="34" charset="0"/>
              </a:rPr>
              <a:t>of ions formed by main group elements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Location </a:t>
            </a:r>
            <a:r>
              <a:rPr lang="en-US" sz="1400" dirty="0">
                <a:latin typeface="Arial" panose="020B0604020202020204" pitchFamily="34" charset="0"/>
              </a:rPr>
              <a:t>and properties of metals, nonmetals, and metalloids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Phases </a:t>
            </a:r>
            <a:r>
              <a:rPr lang="en-US" sz="1400" dirty="0">
                <a:latin typeface="Arial" panose="020B0604020202020204" pitchFamily="34" charset="0"/>
              </a:rPr>
              <a:t>at room temperature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c. Use </a:t>
            </a:r>
            <a:r>
              <a:rPr lang="en-US" sz="1400" dirty="0">
                <a:latin typeface="Arial" panose="020B0604020202020204" pitchFamily="34" charset="0"/>
              </a:rPr>
              <a:t>the Periodic Table as a model to predict the above properties of </a:t>
            </a:r>
            <a:r>
              <a:rPr lang="en-US" sz="1400" dirty="0" smtClean="0">
                <a:latin typeface="Arial" panose="020B0604020202020204" pitchFamily="34" charset="0"/>
              </a:rPr>
              <a:t>main </a:t>
            </a:r>
            <a:r>
              <a:rPr lang="en-US" sz="1400" dirty="0">
                <a:latin typeface="Arial" panose="020B0604020202020204" pitchFamily="34" charset="0"/>
              </a:rPr>
              <a:t>group elements.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3" y="5619496"/>
            <a:ext cx="1495425" cy="1160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93" y="5588324"/>
            <a:ext cx="1524000" cy="1171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48" y="5531996"/>
            <a:ext cx="1903971" cy="12279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74" y="5700918"/>
            <a:ext cx="790355" cy="997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76" y="5507298"/>
            <a:ext cx="1987144" cy="12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97" y="90617"/>
            <a:ext cx="3113903" cy="2335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46" y="315576"/>
            <a:ext cx="238125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5" y="4607368"/>
            <a:ext cx="2677298" cy="176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9" y="5044646"/>
            <a:ext cx="2258824" cy="172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4894638"/>
            <a:ext cx="3221510" cy="154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393476"/>
            <a:ext cx="3050059" cy="145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05944"/>
            <a:ext cx="1003368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SPS10. Obtain, evaluate, and communicate information to explain the properties of and </a:t>
            </a:r>
            <a:r>
              <a:rPr lang="en-US" sz="1400" dirty="0" smtClean="0">
                <a:latin typeface="Arial" panose="020B0604020202020204" pitchFamily="34" charset="0"/>
              </a:rPr>
              <a:t>relationships </a:t>
            </a:r>
            <a:r>
              <a:rPr lang="en-US" sz="1400" dirty="0">
                <a:latin typeface="Arial" panose="020B0604020202020204" pitchFamily="34" charset="0"/>
              </a:rPr>
              <a:t>between electricity and magnetism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Use </a:t>
            </a:r>
            <a:r>
              <a:rPr lang="en-US" sz="1400" dirty="0">
                <a:latin typeface="Arial" panose="020B0604020202020204" pitchFamily="34" charset="0"/>
              </a:rPr>
              <a:t>mathematical and computational thinking to support a claim </a:t>
            </a:r>
            <a:r>
              <a:rPr lang="en-US" sz="1400" dirty="0" smtClean="0">
                <a:latin typeface="Arial" panose="020B0604020202020204" pitchFamily="34" charset="0"/>
              </a:rPr>
              <a:t>regarding relationships among </a:t>
            </a:r>
            <a:r>
              <a:rPr lang="en-US" sz="1400" dirty="0">
                <a:latin typeface="Arial" panose="020B0604020202020204" pitchFamily="34" charset="0"/>
              </a:rPr>
              <a:t>voltage, current, and resistance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r>
              <a:rPr lang="en-US" sz="1400" dirty="0" smtClean="0"/>
              <a:t>b. Develop </a:t>
            </a:r>
            <a:r>
              <a:rPr lang="en-US" sz="1400" dirty="0"/>
              <a:t>and use models to illustrate and explain the conventional flow (direct </a:t>
            </a:r>
            <a:r>
              <a:rPr lang="en-US" sz="1400" dirty="0" smtClean="0"/>
              <a:t>and alternating</a:t>
            </a:r>
            <a:r>
              <a:rPr lang="en-US" sz="1400" dirty="0"/>
              <a:t>) of current and the flow of electrons in simple series and parallel circuits</a:t>
            </a:r>
            <a:r>
              <a:rPr lang="en-US" sz="1400" dirty="0" smtClean="0"/>
              <a:t>. (Clarification statement: Advantages </a:t>
            </a:r>
            <a:r>
              <a:rPr lang="en-US" sz="1400" dirty="0"/>
              <a:t>and disadvantages of series and parallel circuits should </a:t>
            </a:r>
            <a:r>
              <a:rPr lang="en-US" sz="1400" dirty="0" smtClean="0"/>
              <a:t>be </a:t>
            </a:r>
            <a:r>
              <a:rPr lang="en-US" sz="1400" dirty="0"/>
              <a:t>addressed.)</a:t>
            </a:r>
          </a:p>
          <a:p>
            <a:r>
              <a:rPr lang="en-US" sz="1400" dirty="0" smtClean="0"/>
              <a:t>c. Plan </a:t>
            </a:r>
            <a:r>
              <a:rPr lang="en-US" sz="1400" dirty="0"/>
              <a:t>and carry out investigations to determine the relationship between magnetism and the </a:t>
            </a:r>
            <a:r>
              <a:rPr lang="en-US" sz="1400" dirty="0" smtClean="0"/>
              <a:t>movement </a:t>
            </a:r>
            <a:r>
              <a:rPr lang="en-US" sz="1400" dirty="0"/>
              <a:t>of electrical charge.</a:t>
            </a:r>
          </a:p>
          <a:p>
            <a:r>
              <a:rPr lang="en-US" sz="1400" dirty="0" smtClean="0"/>
              <a:t>(Clarification statement: Investigations </a:t>
            </a:r>
            <a:r>
              <a:rPr lang="en-US" sz="1400" dirty="0"/>
              <a:t>could </a:t>
            </a:r>
            <a:r>
              <a:rPr lang="en-US" sz="1400" dirty="0" smtClean="0"/>
              <a:t>include </a:t>
            </a:r>
            <a:r>
              <a:rPr lang="en-US" sz="1400" dirty="0"/>
              <a:t>electromagnets, simple motors, and </a:t>
            </a:r>
            <a:r>
              <a:rPr lang="en-US" sz="1400" dirty="0" smtClean="0"/>
              <a:t>generators</a:t>
            </a:r>
            <a:r>
              <a:rPr lang="en-US" sz="1400" dirty="0"/>
              <a:t>.)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8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2" y="4965893"/>
            <a:ext cx="1840127" cy="161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08" y="4480831"/>
            <a:ext cx="2219325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78" y="2262674"/>
            <a:ext cx="11404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SPS2. Obtain, evaluate, and communicate information to explain how atoms bond to form </a:t>
            </a:r>
            <a:r>
              <a:rPr lang="en-US" sz="1400" dirty="0" smtClean="0">
                <a:latin typeface="Arial" panose="020B0604020202020204" pitchFamily="34" charset="0"/>
              </a:rPr>
              <a:t>stable </a:t>
            </a:r>
            <a:r>
              <a:rPr lang="en-US" sz="1400" dirty="0">
                <a:latin typeface="Arial" panose="020B0604020202020204" pitchFamily="34" charset="0"/>
              </a:rPr>
              <a:t>compounds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Analyze </a:t>
            </a:r>
            <a:r>
              <a:rPr lang="en-US" sz="1400" dirty="0">
                <a:latin typeface="Arial" panose="020B0604020202020204" pitchFamily="34" charset="0"/>
              </a:rPr>
              <a:t>and interpret data to predict properties of ionic and covalent compounds. </a:t>
            </a:r>
            <a:r>
              <a:rPr lang="en-US" sz="1400" dirty="0" smtClean="0">
                <a:latin typeface="Arial" panose="020B0604020202020204" pitchFamily="34" charset="0"/>
              </a:rPr>
              <a:t>(Clarification statement: Properties </a:t>
            </a:r>
            <a:r>
              <a:rPr lang="en-US" sz="1400" dirty="0">
                <a:latin typeface="Arial" panose="020B0604020202020204" pitchFamily="34" charset="0"/>
              </a:rPr>
              <a:t>are </a:t>
            </a:r>
            <a:r>
              <a:rPr lang="en-US" sz="1400" dirty="0" smtClean="0">
                <a:latin typeface="Arial" panose="020B0604020202020204" pitchFamily="34" charset="0"/>
              </a:rPr>
              <a:t>limited </a:t>
            </a:r>
            <a:r>
              <a:rPr lang="en-US" sz="1400" dirty="0">
                <a:latin typeface="Arial" panose="020B0604020202020204" pitchFamily="34" charset="0"/>
              </a:rPr>
              <a:t>to types of bonds formed, elemental </a:t>
            </a:r>
            <a:r>
              <a:rPr lang="en-US" sz="1400" dirty="0" smtClean="0">
                <a:latin typeface="Arial" panose="020B0604020202020204" pitchFamily="34" charset="0"/>
              </a:rPr>
              <a:t>composition</a:t>
            </a:r>
            <a:r>
              <a:rPr lang="en-US" sz="1400" dirty="0">
                <a:latin typeface="Arial" panose="020B0604020202020204" pitchFamily="34" charset="0"/>
              </a:rPr>
              <a:t>, melting point, boiling point, and conductivity.)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Develop </a:t>
            </a:r>
            <a:r>
              <a:rPr lang="en-US" sz="1400" dirty="0">
                <a:latin typeface="Arial" panose="020B0604020202020204" pitchFamily="34" charset="0"/>
              </a:rPr>
              <a:t>and use models to predict formulas for stable, binary ionic compounds based on </a:t>
            </a:r>
            <a:r>
              <a:rPr lang="en-US" sz="1400" dirty="0" smtClean="0">
                <a:latin typeface="Arial" panose="020B0604020202020204" pitchFamily="34" charset="0"/>
              </a:rPr>
              <a:t>balance </a:t>
            </a:r>
            <a:r>
              <a:rPr lang="en-US" sz="1400" dirty="0">
                <a:latin typeface="Arial" panose="020B0604020202020204" pitchFamily="34" charset="0"/>
              </a:rPr>
              <a:t>of charges.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c. Use </a:t>
            </a:r>
            <a:r>
              <a:rPr lang="en-US" sz="1400" dirty="0">
                <a:latin typeface="Arial" panose="020B0604020202020204" pitchFamily="34" charset="0"/>
              </a:rPr>
              <a:t>the International Union of Pure and </a:t>
            </a:r>
            <a:r>
              <a:rPr lang="en-US" sz="1400" dirty="0" smtClean="0">
                <a:latin typeface="Arial" panose="020B0604020202020204" pitchFamily="34" charset="0"/>
              </a:rPr>
              <a:t>Applied Chemistry </a:t>
            </a:r>
            <a:r>
              <a:rPr lang="en-US" sz="1400" dirty="0">
                <a:latin typeface="Arial" panose="020B0604020202020204" pitchFamily="34" charset="0"/>
              </a:rPr>
              <a:t>(IUPAC) nomenclature for </a:t>
            </a:r>
            <a:r>
              <a:rPr lang="en-US" sz="1400" dirty="0" smtClean="0">
                <a:latin typeface="Arial" panose="020B0604020202020204" pitchFamily="34" charset="0"/>
              </a:rPr>
              <a:t>translating </a:t>
            </a:r>
            <a:r>
              <a:rPr lang="en-US" sz="1400" dirty="0">
                <a:latin typeface="Arial" panose="020B0604020202020204" pitchFamily="34" charset="0"/>
              </a:rPr>
              <a:t>between chemical names and chemical formulas</a:t>
            </a:r>
            <a:r>
              <a:rPr lang="en-US" sz="1400" dirty="0" smtClean="0">
                <a:latin typeface="Arial" panose="020B0604020202020204" pitchFamily="34" charset="0"/>
              </a:rPr>
              <a:t>. (Clarification statement: Limited </a:t>
            </a:r>
            <a:r>
              <a:rPr lang="en-US" sz="1400" dirty="0">
                <a:latin typeface="Arial" panose="020B0604020202020204" pitchFamily="34" charset="0"/>
              </a:rPr>
              <a:t>to binary covalent and binary ionic, containing main group </a:t>
            </a:r>
            <a:r>
              <a:rPr lang="en-US" sz="1400" dirty="0" smtClean="0">
                <a:latin typeface="Arial" panose="020B0604020202020204" pitchFamily="34" charset="0"/>
              </a:rPr>
              <a:t>elements</a:t>
            </a:r>
            <a:r>
              <a:rPr lang="en-US" sz="1400" dirty="0">
                <a:latin typeface="Arial" panose="020B0604020202020204" pitchFamily="34" charset="0"/>
              </a:rPr>
              <a:t>, compounds but excludes polyatomic ions.)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2" y="167174"/>
            <a:ext cx="3657600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4739599"/>
            <a:ext cx="1736770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612" y="222060"/>
            <a:ext cx="11269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SPS3. Obtain, </a:t>
            </a:r>
            <a:r>
              <a:rPr lang="en-US" sz="1400" dirty="0" smtClean="0">
                <a:latin typeface="Arial" panose="020B0604020202020204" pitchFamily="34" charset="0"/>
              </a:rPr>
              <a:t>evaluate</a:t>
            </a:r>
            <a:r>
              <a:rPr lang="en-US" sz="1400" dirty="0">
                <a:latin typeface="Arial" panose="020B0604020202020204" pitchFamily="34" charset="0"/>
              </a:rPr>
              <a:t>, and communicate information to support the Law of Conservation </a:t>
            </a:r>
            <a:r>
              <a:rPr lang="en-US" sz="1400" dirty="0" smtClean="0">
                <a:latin typeface="Arial" panose="020B0604020202020204" pitchFamily="34" charset="0"/>
              </a:rPr>
              <a:t>of Matter.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Plan </a:t>
            </a:r>
            <a:r>
              <a:rPr lang="en-US" sz="1400" dirty="0">
                <a:latin typeface="Arial" panose="020B0604020202020204" pitchFamily="34" charset="0"/>
              </a:rPr>
              <a:t>and carry out investigations to generate evidence supporting the claim that mass is </a:t>
            </a:r>
            <a:r>
              <a:rPr lang="en-US" sz="1400" dirty="0" smtClean="0">
                <a:latin typeface="Arial" panose="020B0604020202020204" pitchFamily="34" charset="0"/>
              </a:rPr>
              <a:t>conserved </a:t>
            </a:r>
            <a:r>
              <a:rPr lang="en-US" sz="1400" dirty="0">
                <a:latin typeface="Arial" panose="020B0604020202020204" pitchFamily="34" charset="0"/>
              </a:rPr>
              <a:t>during a chemical reaction</a:t>
            </a:r>
            <a:r>
              <a:rPr lang="en-US" sz="1400" dirty="0" smtClean="0">
                <a:latin typeface="Arial" panose="020B0604020202020204" pitchFamily="34" charset="0"/>
              </a:rPr>
              <a:t>. (Clarification statement: Limited </a:t>
            </a:r>
            <a:r>
              <a:rPr lang="en-US" sz="1400" dirty="0">
                <a:latin typeface="Arial" panose="020B0604020202020204" pitchFamily="34" charset="0"/>
              </a:rPr>
              <a:t>to synthesis, </a:t>
            </a:r>
            <a:r>
              <a:rPr lang="en-US" sz="1400" dirty="0" smtClean="0">
                <a:latin typeface="Arial" panose="020B0604020202020204" pitchFamily="34" charset="0"/>
              </a:rPr>
              <a:t>decomposition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</a:rPr>
              <a:t>single replacement</a:t>
            </a:r>
            <a:r>
              <a:rPr lang="en-US" sz="1400" dirty="0">
                <a:latin typeface="Arial" panose="020B0604020202020204" pitchFamily="34" charset="0"/>
              </a:rPr>
              <a:t>, and </a:t>
            </a:r>
            <a:r>
              <a:rPr lang="en-US" sz="1400" dirty="0" smtClean="0">
                <a:latin typeface="Arial" panose="020B0604020202020204" pitchFamily="34" charset="0"/>
              </a:rPr>
              <a:t>double </a:t>
            </a:r>
            <a:r>
              <a:rPr lang="en-US" sz="1400" dirty="0">
                <a:latin typeface="Arial" panose="020B0604020202020204" pitchFamily="34" charset="0"/>
              </a:rPr>
              <a:t>replacement reactions.)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Develop </a:t>
            </a:r>
            <a:r>
              <a:rPr lang="en-US" sz="1400" dirty="0">
                <a:latin typeface="Arial" panose="020B0604020202020204" pitchFamily="34" charset="0"/>
              </a:rPr>
              <a:t>and use a model of a chemical equation to illustrate how the total number of atoms </a:t>
            </a:r>
            <a:r>
              <a:rPr lang="en-US" sz="1400" dirty="0" smtClean="0">
                <a:latin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</a:rPr>
              <a:t>conserved during a chemical reaction.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(Clarification statement: Limited </a:t>
            </a:r>
            <a:r>
              <a:rPr lang="en-US" sz="1400" dirty="0">
                <a:latin typeface="Arial" panose="020B0604020202020204" pitchFamily="34" charset="0"/>
              </a:rPr>
              <a:t>to chemical equations that include binary ionic and </a:t>
            </a:r>
            <a:r>
              <a:rPr lang="en-US" sz="1400" dirty="0" smtClean="0">
                <a:latin typeface="Arial" panose="020B0604020202020204" pitchFamily="34" charset="0"/>
              </a:rPr>
              <a:t>covalent </a:t>
            </a:r>
            <a:r>
              <a:rPr lang="en-US" sz="1400" dirty="0">
                <a:latin typeface="Arial" panose="020B0604020202020204" pitchFamily="34" charset="0"/>
              </a:rPr>
              <a:t>compounds and will not include equations containing polyatomic ions.)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2571385"/>
            <a:ext cx="3421727" cy="1089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2" y="2484698"/>
            <a:ext cx="5285345" cy="14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14" y="0"/>
            <a:ext cx="3059327" cy="243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03" y="0"/>
            <a:ext cx="3352800" cy="126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54" y="69273"/>
            <a:ext cx="3690129" cy="152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" y="4354256"/>
            <a:ext cx="3101640" cy="1625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15" y="4354256"/>
            <a:ext cx="2950478" cy="159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17" y="4354257"/>
            <a:ext cx="2178149" cy="159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67" y="4508822"/>
            <a:ext cx="2015390" cy="2015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16" y="2549313"/>
            <a:ext cx="1913722" cy="16259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92010"/>
            <a:ext cx="96465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SPS4. Obtain, evaluate, and communicate information to explain the changes in nuclear </a:t>
            </a:r>
            <a:r>
              <a:rPr lang="en-US" sz="1400" dirty="0" smtClean="0">
                <a:latin typeface="Arial" panose="020B0604020202020204" pitchFamily="34" charset="0"/>
              </a:rPr>
              <a:t>structure </a:t>
            </a:r>
            <a:r>
              <a:rPr lang="en-US" sz="1400" dirty="0">
                <a:latin typeface="Arial" panose="020B0604020202020204" pitchFamily="34" charset="0"/>
              </a:rPr>
              <a:t>as a result of </a:t>
            </a:r>
            <a:r>
              <a:rPr lang="en-US" sz="1400" dirty="0" smtClean="0">
                <a:latin typeface="Arial" panose="020B0604020202020204" pitchFamily="34" charset="0"/>
              </a:rPr>
              <a:t>fission</a:t>
            </a:r>
            <a:r>
              <a:rPr lang="en-US" sz="1400" dirty="0">
                <a:latin typeface="Arial" panose="020B0604020202020204" pitchFamily="34" charset="0"/>
              </a:rPr>
              <a:t>, fusion and radioactive decay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US" sz="1400" dirty="0" smtClean="0">
                <a:latin typeface="Arial" panose="020B0604020202020204" pitchFamily="34" charset="0"/>
              </a:rPr>
              <a:t>Develop </a:t>
            </a:r>
            <a:r>
              <a:rPr lang="en-US" sz="1400" dirty="0">
                <a:latin typeface="Arial" panose="020B0604020202020204" pitchFamily="34" charset="0"/>
              </a:rPr>
              <a:t>a model that illustrates how the nucleus changes as a result of fission and </a:t>
            </a:r>
            <a:r>
              <a:rPr lang="en-US" sz="1400" dirty="0" smtClean="0">
                <a:latin typeface="Arial" panose="020B0604020202020204" pitchFamily="34" charset="0"/>
              </a:rPr>
              <a:t>fusion.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   Use </a:t>
            </a:r>
            <a:r>
              <a:rPr lang="en-US" sz="1400" dirty="0">
                <a:latin typeface="Arial" panose="020B0604020202020204" pitchFamily="34" charset="0"/>
              </a:rPr>
              <a:t>mathematics and computational thinking to explain the process of </a:t>
            </a:r>
            <a:r>
              <a:rPr lang="en-US" sz="1400" dirty="0" smtClean="0">
                <a:latin typeface="Arial" panose="020B0604020202020204" pitchFamily="34" charset="0"/>
              </a:rPr>
              <a:t>half-life </a:t>
            </a:r>
            <a:r>
              <a:rPr lang="en-US" sz="1400" dirty="0">
                <a:latin typeface="Arial" panose="020B0604020202020204" pitchFamily="34" charset="0"/>
              </a:rPr>
              <a:t>as it relates to </a:t>
            </a:r>
            <a:r>
              <a:rPr lang="en-US" sz="1400" dirty="0" smtClean="0">
                <a:latin typeface="Arial" panose="020B0604020202020204" pitchFamily="34" charset="0"/>
              </a:rPr>
              <a:t>radioactive </a:t>
            </a:r>
            <a:r>
              <a:rPr lang="en-US" sz="1400" dirty="0">
                <a:latin typeface="Arial" panose="020B0604020202020204" pitchFamily="34" charset="0"/>
              </a:rPr>
              <a:t>decay</a:t>
            </a:r>
            <a:r>
              <a:rPr lang="en-US" sz="1400" dirty="0" smtClean="0">
                <a:latin typeface="Arial" panose="020B0604020202020204" pitchFamily="34" charset="0"/>
              </a:rPr>
              <a:t>. (Clarification statement: Limited </a:t>
            </a:r>
            <a:r>
              <a:rPr lang="en-US" sz="1400" dirty="0">
                <a:latin typeface="Arial" panose="020B0604020202020204" pitchFamily="34" charset="0"/>
              </a:rPr>
              <a:t>to calculations that include whole </a:t>
            </a:r>
            <a:r>
              <a:rPr lang="en-US" sz="1400" dirty="0" smtClean="0">
                <a:latin typeface="Arial" panose="020B0604020202020204" pitchFamily="34" charset="0"/>
              </a:rPr>
              <a:t>half-lives</a:t>
            </a:r>
            <a:r>
              <a:rPr lang="en-US" sz="1400" dirty="0">
                <a:latin typeface="Arial" panose="020B0604020202020204" pitchFamily="34" charset="0"/>
              </a:rPr>
              <a:t>.)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c. Construct </a:t>
            </a:r>
            <a:r>
              <a:rPr lang="en-US" sz="1400" dirty="0">
                <a:latin typeface="Arial" panose="020B0604020202020204" pitchFamily="34" charset="0"/>
              </a:rPr>
              <a:t>arguments based on evidence about the applications, benefits, and problems of </a:t>
            </a:r>
            <a:r>
              <a:rPr lang="en-US" sz="1400" dirty="0" smtClean="0">
                <a:latin typeface="Arial" panose="020B0604020202020204" pitchFamily="34" charset="0"/>
              </a:rPr>
              <a:t>nuclear </a:t>
            </a:r>
            <a:r>
              <a:rPr lang="en-US" sz="1400" dirty="0">
                <a:latin typeface="Arial" panose="020B0604020202020204" pitchFamily="34" charset="0"/>
              </a:rPr>
              <a:t>energy as an alternative energy source.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445475"/>
            <a:ext cx="2744601" cy="1088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80" y="84373"/>
            <a:ext cx="5354595" cy="200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31" y="4142285"/>
            <a:ext cx="2734694" cy="267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98" y="2916194"/>
            <a:ext cx="3096663" cy="3477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4" y="4142285"/>
            <a:ext cx="4811307" cy="2483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95516"/>
            <a:ext cx="90616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SPS5. Obtain, evaluate, and communicate </a:t>
            </a:r>
            <a:r>
              <a:rPr lang="en-US" sz="1400" dirty="0" smtClean="0">
                <a:latin typeface="Arial" panose="020B0604020202020204" pitchFamily="34" charset="0"/>
              </a:rPr>
              <a:t>information </a:t>
            </a:r>
            <a:r>
              <a:rPr lang="en-US" sz="1400" dirty="0">
                <a:latin typeface="Arial" panose="020B0604020202020204" pitchFamily="34" charset="0"/>
              </a:rPr>
              <a:t>to compare and contrast the phases </a:t>
            </a:r>
            <a:r>
              <a:rPr lang="en-US" sz="1400" dirty="0" smtClean="0">
                <a:latin typeface="Arial" panose="020B0604020202020204" pitchFamily="34" charset="0"/>
              </a:rPr>
              <a:t>of </a:t>
            </a:r>
            <a:r>
              <a:rPr lang="en-US" sz="1400" dirty="0">
                <a:latin typeface="Arial" panose="020B0604020202020204" pitchFamily="34" charset="0"/>
              </a:rPr>
              <a:t>matter as they relate to atomic and molecular motion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Ask </a:t>
            </a:r>
            <a:r>
              <a:rPr lang="en-US" sz="1400" dirty="0">
                <a:latin typeface="Arial" panose="020B0604020202020204" pitchFamily="34" charset="0"/>
              </a:rPr>
              <a:t>questions to compare and contrast models depicting the particle arrangement and motion </a:t>
            </a:r>
            <a:r>
              <a:rPr lang="en-US" sz="1400" dirty="0" smtClean="0">
                <a:latin typeface="Arial" panose="020B0604020202020204" pitchFamily="34" charset="0"/>
              </a:rPr>
              <a:t>in </a:t>
            </a:r>
            <a:r>
              <a:rPr lang="en-US" sz="1400" dirty="0">
                <a:latin typeface="Arial" panose="020B0604020202020204" pitchFamily="34" charset="0"/>
              </a:rPr>
              <a:t>solids, liquids, gases, and plasmas.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Plan </a:t>
            </a:r>
            <a:r>
              <a:rPr lang="en-US" sz="1400" dirty="0">
                <a:latin typeface="Arial" panose="020B0604020202020204" pitchFamily="34" charset="0"/>
              </a:rPr>
              <a:t>and carry out </a:t>
            </a:r>
            <a:r>
              <a:rPr lang="en-US" sz="1400" dirty="0" smtClean="0">
                <a:latin typeface="Arial" panose="020B0604020202020204" pitchFamily="34" charset="0"/>
              </a:rPr>
              <a:t>investigations </a:t>
            </a:r>
            <a:r>
              <a:rPr lang="en-US" sz="1400" dirty="0">
                <a:latin typeface="Arial" panose="020B0604020202020204" pitchFamily="34" charset="0"/>
              </a:rPr>
              <a:t>to identify the relationships among temperature, pressure, </a:t>
            </a:r>
            <a:r>
              <a:rPr lang="en-US" sz="1400" dirty="0" smtClean="0">
                <a:latin typeface="Arial" panose="020B0604020202020204" pitchFamily="34" charset="0"/>
              </a:rPr>
              <a:t>volume</a:t>
            </a:r>
            <a:r>
              <a:rPr lang="en-US" sz="1400" dirty="0">
                <a:latin typeface="Arial" panose="020B0604020202020204" pitchFamily="34" charset="0"/>
              </a:rPr>
              <a:t>, and density of gases in closed systems</a:t>
            </a:r>
            <a:r>
              <a:rPr lang="en-US" sz="1400" dirty="0" smtClean="0">
                <a:latin typeface="Arial" panose="020B0604020202020204" pitchFamily="34" charset="0"/>
              </a:rPr>
              <a:t>. (Clarification </a:t>
            </a:r>
            <a:r>
              <a:rPr lang="en-US" sz="1400" dirty="0">
                <a:latin typeface="Arial" panose="020B0604020202020204" pitchFamily="34" charset="0"/>
              </a:rPr>
              <a:t>statement</a:t>
            </a:r>
            <a:r>
              <a:rPr lang="en-US" sz="1400" dirty="0" smtClean="0">
                <a:latin typeface="Arial" panose="020B0604020202020204" pitchFamily="34" charset="0"/>
              </a:rPr>
              <a:t>: Using </a:t>
            </a:r>
            <a:r>
              <a:rPr lang="en-US" sz="1400" dirty="0">
                <a:latin typeface="Arial" panose="020B0604020202020204" pitchFamily="34" charset="0"/>
              </a:rPr>
              <a:t>specific Gas laws to perform calculations is beyond the scope </a:t>
            </a:r>
            <a:r>
              <a:rPr lang="en-US" sz="1400" dirty="0" smtClean="0">
                <a:latin typeface="Arial" panose="020B0604020202020204" pitchFamily="34" charset="0"/>
              </a:rPr>
              <a:t>of </a:t>
            </a:r>
            <a:r>
              <a:rPr lang="en-US" sz="1400" dirty="0">
                <a:latin typeface="Arial" panose="020B0604020202020204" pitchFamily="34" charset="0"/>
              </a:rPr>
              <a:t>this standard; emphasis should focus on the </a:t>
            </a:r>
            <a:r>
              <a:rPr lang="en-US" sz="1400" dirty="0" smtClean="0">
                <a:latin typeface="Arial" panose="020B0604020202020204" pitchFamily="34" charset="0"/>
              </a:rPr>
              <a:t>conceptual </a:t>
            </a:r>
            <a:r>
              <a:rPr lang="en-US" sz="1400" dirty="0">
                <a:latin typeface="Arial" panose="020B0604020202020204" pitchFamily="34" charset="0"/>
              </a:rPr>
              <a:t>understanding of the behavior of </a:t>
            </a:r>
          </a:p>
          <a:p>
            <a:r>
              <a:rPr lang="en-US" sz="1400" dirty="0">
                <a:latin typeface="Arial" panose="020B0604020202020204" pitchFamily="34" charset="0"/>
              </a:rPr>
              <a:t>gases rather than calculations.)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4" y="145192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4" y="4827373"/>
            <a:ext cx="1628775" cy="187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02" y="183292"/>
            <a:ext cx="51530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68" y="4565384"/>
            <a:ext cx="2023282" cy="2402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09" y="145192"/>
            <a:ext cx="2076450" cy="433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02" y="5064990"/>
            <a:ext cx="4391581" cy="1630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55" y="2149717"/>
            <a:ext cx="9852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SPS6. Obtain, evaluate, and communicate information to explain the properties of </a:t>
            </a:r>
            <a:r>
              <a:rPr lang="en-US" sz="1400" dirty="0" smtClean="0">
                <a:latin typeface="Arial" panose="020B0604020202020204" pitchFamily="34" charset="0"/>
              </a:rPr>
              <a:t>solutions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endParaRPr lang="en-US" sz="1400" dirty="0" smtClean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Develop </a:t>
            </a:r>
            <a:r>
              <a:rPr lang="en-US" sz="1400" dirty="0">
                <a:latin typeface="Arial" panose="020B0604020202020204" pitchFamily="34" charset="0"/>
              </a:rPr>
              <a:t>and use models to explain the properties (solute/solvent, conductivity, and </a:t>
            </a:r>
            <a:r>
              <a:rPr lang="en-US" sz="1400" dirty="0" smtClean="0">
                <a:latin typeface="Arial" panose="020B0604020202020204" pitchFamily="34" charset="0"/>
              </a:rPr>
              <a:t>concentration</a:t>
            </a:r>
            <a:r>
              <a:rPr lang="en-US" sz="1400" dirty="0">
                <a:latin typeface="Arial" panose="020B0604020202020204" pitchFamily="34" charset="0"/>
              </a:rPr>
              <a:t>) of solutions.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Plan </a:t>
            </a:r>
            <a:r>
              <a:rPr lang="en-US" sz="1400" dirty="0">
                <a:latin typeface="Arial" panose="020B0604020202020204" pitchFamily="34" charset="0"/>
              </a:rPr>
              <a:t>and carry out investigations to determine how temperature, surface area, </a:t>
            </a:r>
            <a:r>
              <a:rPr lang="en-US" sz="1400" dirty="0" smtClean="0">
                <a:latin typeface="Arial" panose="020B0604020202020204" pitchFamily="34" charset="0"/>
              </a:rPr>
              <a:t>and </a:t>
            </a:r>
            <a:r>
              <a:rPr lang="en-US" sz="1400" dirty="0">
                <a:latin typeface="Arial" panose="020B0604020202020204" pitchFamily="34" charset="0"/>
              </a:rPr>
              <a:t>agitation </a:t>
            </a:r>
            <a:r>
              <a:rPr lang="en-US" sz="1400" dirty="0" smtClean="0">
                <a:latin typeface="Arial" panose="020B0604020202020204" pitchFamily="34" charset="0"/>
              </a:rPr>
              <a:t>affect </a:t>
            </a:r>
            <a:r>
              <a:rPr lang="en-US" sz="1400" dirty="0">
                <a:latin typeface="Arial" panose="020B0604020202020204" pitchFamily="34" charset="0"/>
              </a:rPr>
              <a:t>the rate </a:t>
            </a:r>
            <a:r>
              <a:rPr lang="en-US" sz="1400" dirty="0" smtClean="0">
                <a:latin typeface="Arial" panose="020B0604020202020204" pitchFamily="34" charset="0"/>
              </a:rPr>
              <a:t>solutes dissolve in </a:t>
            </a:r>
            <a:r>
              <a:rPr lang="en-US" sz="1400" dirty="0">
                <a:latin typeface="Arial" panose="020B0604020202020204" pitchFamily="34" charset="0"/>
              </a:rPr>
              <a:t>a specific solvent.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c. Analyze </a:t>
            </a:r>
            <a:r>
              <a:rPr lang="en-US" sz="1400" dirty="0">
                <a:latin typeface="Arial" panose="020B0604020202020204" pitchFamily="34" charset="0"/>
              </a:rPr>
              <a:t>and interpret data from a solubility curve to determine the effect of temperature on </a:t>
            </a:r>
            <a:r>
              <a:rPr lang="en-US" sz="1400" dirty="0" smtClean="0">
                <a:latin typeface="Arial" panose="020B0604020202020204" pitchFamily="34" charset="0"/>
              </a:rPr>
              <a:t>solubility</a:t>
            </a:r>
            <a:r>
              <a:rPr lang="en-US" sz="1400" dirty="0">
                <a:latin typeface="Arial" panose="020B0604020202020204" pitchFamily="34" charset="0"/>
              </a:rPr>
              <a:t>.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d. Obtain </a:t>
            </a:r>
            <a:r>
              <a:rPr lang="en-US" sz="1400" dirty="0">
                <a:latin typeface="Arial" panose="020B0604020202020204" pitchFamily="34" charset="0"/>
              </a:rPr>
              <a:t>and communicate information to explain the relationship between the structure and </a:t>
            </a:r>
            <a:r>
              <a:rPr lang="en-US" sz="1400" dirty="0" smtClean="0">
                <a:latin typeface="Arial" panose="020B0604020202020204" pitchFamily="34" charset="0"/>
              </a:rPr>
              <a:t>properties </a:t>
            </a:r>
            <a:r>
              <a:rPr lang="en-US" sz="1400" dirty="0">
                <a:latin typeface="Arial" panose="020B0604020202020204" pitchFamily="34" charset="0"/>
              </a:rPr>
              <a:t>(e.g., pH, and color change in the presence of </a:t>
            </a:r>
            <a:r>
              <a:rPr lang="en-US" sz="1400" dirty="0" smtClean="0">
                <a:latin typeface="Arial" panose="020B0604020202020204" pitchFamily="34" charset="0"/>
              </a:rPr>
              <a:t>an indicator</a:t>
            </a:r>
            <a:r>
              <a:rPr lang="en-US" sz="1400" dirty="0">
                <a:latin typeface="Arial" panose="020B0604020202020204" pitchFamily="34" charset="0"/>
              </a:rPr>
              <a:t>) of acids and bases</a:t>
            </a:r>
            <a:r>
              <a:rPr lang="en-US" sz="1400" dirty="0" smtClean="0">
                <a:latin typeface="Arial" panose="020B0604020202020204" pitchFamily="34" charset="0"/>
              </a:rPr>
              <a:t>. (Clarification statement: Limited </a:t>
            </a:r>
            <a:r>
              <a:rPr lang="en-US" sz="1400" dirty="0">
                <a:latin typeface="Arial" panose="020B0604020202020204" pitchFamily="34" charset="0"/>
              </a:rPr>
              <a:t>to only the structure of simple acids and bases (e.g., </a:t>
            </a:r>
            <a:r>
              <a:rPr lang="en-US" sz="1400" dirty="0" err="1">
                <a:latin typeface="Arial" panose="020B0604020202020204" pitchFamily="34" charset="0"/>
              </a:rPr>
              <a:t>HCl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</a:rPr>
              <a:t>and </a:t>
            </a:r>
            <a:r>
              <a:rPr lang="en-US" sz="1400" dirty="0" err="1">
                <a:latin typeface="Arial" panose="020B0604020202020204" pitchFamily="34" charset="0"/>
              </a:rPr>
              <a:t>NaOH</a:t>
            </a:r>
            <a:r>
              <a:rPr lang="en-US" sz="1400" dirty="0">
                <a:latin typeface="Arial" panose="020B0604020202020204" pitchFamily="34" charset="0"/>
              </a:rPr>
              <a:t>) that demonstrates the presence of an H+ or </a:t>
            </a:r>
            <a:r>
              <a:rPr lang="en-US" sz="1400" dirty="0" smtClean="0">
                <a:latin typeface="Arial" panose="020B0604020202020204" pitchFamily="34" charset="0"/>
              </a:rPr>
              <a:t>OH-.) </a:t>
            </a:r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e. Plan </a:t>
            </a:r>
            <a:r>
              <a:rPr lang="en-US" sz="1400" dirty="0">
                <a:latin typeface="Arial" panose="020B0604020202020204" pitchFamily="34" charset="0"/>
              </a:rPr>
              <a:t>and carry out investigations to detect patterns in order to </a:t>
            </a:r>
            <a:r>
              <a:rPr lang="en-US" sz="1400" dirty="0" smtClean="0">
                <a:latin typeface="Arial" panose="020B0604020202020204" pitchFamily="34" charset="0"/>
              </a:rPr>
              <a:t>classify </a:t>
            </a:r>
            <a:r>
              <a:rPr lang="en-US" sz="1400" dirty="0">
                <a:latin typeface="Arial" panose="020B0604020202020204" pitchFamily="34" charset="0"/>
              </a:rPr>
              <a:t>common household </a:t>
            </a:r>
            <a:r>
              <a:rPr lang="en-US" sz="1400" dirty="0" smtClean="0">
                <a:latin typeface="Arial" panose="020B0604020202020204" pitchFamily="34" charset="0"/>
              </a:rPr>
              <a:t>substances </a:t>
            </a:r>
            <a:r>
              <a:rPr lang="en-US" sz="1400" dirty="0">
                <a:latin typeface="Arial" panose="020B0604020202020204" pitchFamily="34" charset="0"/>
              </a:rPr>
              <a:t>as acidic, basic, or neutral.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14" y="3447020"/>
            <a:ext cx="3124473" cy="326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36" y="4290662"/>
            <a:ext cx="3716444" cy="211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" y="4016261"/>
            <a:ext cx="3131989" cy="2215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195944"/>
            <a:ext cx="5931242" cy="798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48" y="407388"/>
            <a:ext cx="2855004" cy="2413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55" y="1135953"/>
            <a:ext cx="8839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SPS7. Obtain, evaluate, and communicate information to explain transformations and flow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energy within a system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a. Construct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explanations for energy transformations within a system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(Clarification statement: Types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energy to be addressed include chemical, mechanical,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light, sound, thermal, electrical, and nuclear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b. Plan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carry out investigations to describe how molecular motion relates to thermal energy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terms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conduction, convection, and radiation.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c. Analyze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interpret specific heat data to justify the selection of a material for a practical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(e.g., insulators and cooking vessels).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d. Analyze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interpret data to explain the flow of energy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phase changes using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heating/cooling curves.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8" y="79031"/>
            <a:ext cx="2239662" cy="1679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8" y="1855058"/>
            <a:ext cx="2040925" cy="1530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8" y="3842254"/>
            <a:ext cx="2317535" cy="2583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3" y="75296"/>
            <a:ext cx="2646874" cy="1679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02" y="147122"/>
            <a:ext cx="1457325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3" y="4944045"/>
            <a:ext cx="2182872" cy="1759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32" y="5135011"/>
            <a:ext cx="2064222" cy="930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85" y="4692935"/>
            <a:ext cx="1913279" cy="1814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60" y="147122"/>
            <a:ext cx="2010032" cy="1704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15" y="4944046"/>
            <a:ext cx="1889950" cy="1418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311560"/>
            <a:ext cx="98524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SPS8. Obtain, evaluate, and communicate information to explain the relationships among </a:t>
            </a:r>
            <a:r>
              <a:rPr lang="en-US" sz="1400" dirty="0" smtClean="0">
                <a:latin typeface="Arial" panose="020B0604020202020204" pitchFamily="34" charset="0"/>
              </a:rPr>
              <a:t>force</a:t>
            </a:r>
            <a:r>
              <a:rPr lang="en-US" sz="1400" dirty="0">
                <a:latin typeface="Arial" panose="020B0604020202020204" pitchFamily="34" charset="0"/>
              </a:rPr>
              <a:t>, mass, and </a:t>
            </a:r>
            <a:r>
              <a:rPr lang="en-US" sz="1400" dirty="0" smtClean="0">
                <a:latin typeface="Arial" panose="020B0604020202020204" pitchFamily="34" charset="0"/>
              </a:rPr>
              <a:t>motion.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Plan </a:t>
            </a:r>
            <a:r>
              <a:rPr lang="en-US" sz="1400" dirty="0">
                <a:latin typeface="Arial" panose="020B0604020202020204" pitchFamily="34" charset="0"/>
              </a:rPr>
              <a:t>and carry out an investigation </a:t>
            </a:r>
            <a:r>
              <a:rPr lang="en-US" sz="1400" dirty="0" smtClean="0">
                <a:latin typeface="Arial" panose="020B0604020202020204" pitchFamily="34" charset="0"/>
              </a:rPr>
              <a:t>to analyze </a:t>
            </a:r>
            <a:r>
              <a:rPr lang="en-US" sz="1400" dirty="0">
                <a:latin typeface="Arial" panose="020B0604020202020204" pitchFamily="34" charset="0"/>
              </a:rPr>
              <a:t>the motion of an object using mathematical </a:t>
            </a:r>
            <a:r>
              <a:rPr lang="en-US" sz="1400" dirty="0" smtClean="0">
                <a:latin typeface="Arial" panose="020B0604020202020204" pitchFamily="34" charset="0"/>
              </a:rPr>
              <a:t>and graphical </a:t>
            </a:r>
            <a:r>
              <a:rPr lang="en-US" sz="1400" dirty="0">
                <a:latin typeface="Arial" panose="020B0604020202020204" pitchFamily="34" charset="0"/>
              </a:rPr>
              <a:t>models.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(Clarification statement: Mathematical </a:t>
            </a:r>
            <a:r>
              <a:rPr lang="en-US" sz="1400" dirty="0">
                <a:latin typeface="Arial" panose="020B0604020202020204" pitchFamily="34" charset="0"/>
              </a:rPr>
              <a:t>and graphical models could include distance, </a:t>
            </a:r>
            <a:r>
              <a:rPr lang="en-US" sz="1400" dirty="0" smtClean="0">
                <a:latin typeface="Arial" panose="020B0604020202020204" pitchFamily="34" charset="0"/>
              </a:rPr>
              <a:t>displacement</a:t>
            </a:r>
            <a:r>
              <a:rPr lang="en-US" sz="1400" dirty="0">
                <a:latin typeface="Arial" panose="020B0604020202020204" pitchFamily="34" charset="0"/>
              </a:rPr>
              <a:t>, speed, velocity, time and acceleration.)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Construct </a:t>
            </a:r>
            <a:r>
              <a:rPr lang="en-US" sz="1400" dirty="0">
                <a:latin typeface="Arial" panose="020B0604020202020204" pitchFamily="34" charset="0"/>
              </a:rPr>
              <a:t>an explanation based on experimental evidence to support the claims presented in </a:t>
            </a:r>
            <a:r>
              <a:rPr lang="en-US" sz="1400" dirty="0" smtClean="0">
                <a:latin typeface="Arial" panose="020B0604020202020204" pitchFamily="34" charset="0"/>
              </a:rPr>
              <a:t>Newton’s </a:t>
            </a:r>
            <a:r>
              <a:rPr lang="en-US" sz="1400" dirty="0">
                <a:latin typeface="Arial" panose="020B0604020202020204" pitchFamily="34" charset="0"/>
              </a:rPr>
              <a:t>three laws of motion</a:t>
            </a:r>
            <a:r>
              <a:rPr lang="en-US" sz="1400" dirty="0" smtClean="0">
                <a:latin typeface="Arial" panose="020B0604020202020204" pitchFamily="34" charset="0"/>
              </a:rPr>
              <a:t>. (Clarification statement: Evidence </a:t>
            </a:r>
            <a:r>
              <a:rPr lang="en-US" sz="1400" dirty="0">
                <a:latin typeface="Arial" panose="020B0604020202020204" pitchFamily="34" charset="0"/>
              </a:rPr>
              <a:t>could demonstrate relationships among force, mass, </a:t>
            </a:r>
            <a:r>
              <a:rPr lang="en-US" sz="1400" dirty="0" smtClean="0">
                <a:latin typeface="Arial" panose="020B0604020202020204" pitchFamily="34" charset="0"/>
              </a:rPr>
              <a:t>velocity</a:t>
            </a:r>
            <a:r>
              <a:rPr lang="en-US" sz="1400" dirty="0">
                <a:latin typeface="Arial" panose="020B0604020202020204" pitchFamily="34" charset="0"/>
              </a:rPr>
              <a:t>, and acceleration.)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c. Analyze </a:t>
            </a:r>
            <a:r>
              <a:rPr lang="en-US" sz="1400" dirty="0">
                <a:latin typeface="Arial" panose="020B0604020202020204" pitchFamily="34" charset="0"/>
              </a:rPr>
              <a:t>and interpret data to identify the relationship between mass and gravitational force </a:t>
            </a:r>
            <a:r>
              <a:rPr lang="en-US" sz="1400" dirty="0" smtClean="0">
                <a:latin typeface="Arial" panose="020B0604020202020204" pitchFamily="34" charset="0"/>
              </a:rPr>
              <a:t>for </a:t>
            </a:r>
            <a:r>
              <a:rPr lang="en-US" sz="1400" dirty="0">
                <a:latin typeface="Arial" panose="020B0604020202020204" pitchFamily="34" charset="0"/>
              </a:rPr>
              <a:t>falling objects.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d. Use </a:t>
            </a:r>
            <a:r>
              <a:rPr lang="en-US" sz="1400" dirty="0">
                <a:latin typeface="Arial" panose="020B0604020202020204" pitchFamily="34" charset="0"/>
              </a:rPr>
              <a:t>mathematics and computational thinking to identify the relationships between work, </a:t>
            </a:r>
            <a:r>
              <a:rPr lang="en-US" sz="1400" dirty="0" smtClean="0">
                <a:latin typeface="Arial" panose="020B0604020202020204" pitchFamily="34" charset="0"/>
              </a:rPr>
              <a:t>mechanical </a:t>
            </a:r>
            <a:r>
              <a:rPr lang="en-US" sz="1400" dirty="0">
                <a:latin typeface="Arial" panose="020B0604020202020204" pitchFamily="34" charset="0"/>
              </a:rPr>
              <a:t>advantage, and simple </a:t>
            </a:r>
            <a:r>
              <a:rPr lang="en-US" sz="1400" dirty="0" smtClean="0">
                <a:latin typeface="Arial" panose="020B0604020202020204" pitchFamily="34" charset="0"/>
              </a:rPr>
              <a:t>machines.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2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59" y="123567"/>
            <a:ext cx="4523147" cy="193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57" y="5146653"/>
            <a:ext cx="4819136" cy="145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14" y="102011"/>
            <a:ext cx="4142891" cy="1944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" y="102011"/>
            <a:ext cx="2284455" cy="1710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83" y="2226464"/>
            <a:ext cx="2970023" cy="2577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" y="4975653"/>
            <a:ext cx="4283801" cy="1678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8" y="5071507"/>
            <a:ext cx="2623461" cy="15829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676" y="2318776"/>
            <a:ext cx="8753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SPS9. Obtain, evaluate, and communicate information to explain the properties of waves.</a:t>
            </a:r>
          </a:p>
          <a:p>
            <a:endParaRPr lang="en-US" sz="1400" dirty="0" smtClean="0"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a. Analyze </a:t>
            </a:r>
            <a:r>
              <a:rPr lang="en-US" sz="1400" dirty="0">
                <a:latin typeface="Arial" panose="020B0604020202020204" pitchFamily="34" charset="0"/>
              </a:rPr>
              <a:t>and interpret data to identify </a:t>
            </a:r>
            <a:r>
              <a:rPr lang="en-US" sz="1400" dirty="0" smtClean="0">
                <a:latin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</a:rPr>
              <a:t>relationships among wavelength, frequency, and </a:t>
            </a:r>
            <a:r>
              <a:rPr lang="en-US" sz="1400" dirty="0" smtClean="0">
                <a:latin typeface="Arial" panose="020B0604020202020204" pitchFamily="34" charset="0"/>
              </a:rPr>
              <a:t>energy </a:t>
            </a:r>
            <a:r>
              <a:rPr lang="en-US" sz="1400" dirty="0">
                <a:latin typeface="Arial" panose="020B0604020202020204" pitchFamily="34" charset="0"/>
              </a:rPr>
              <a:t>in electromagnetic waves and amplitude and energy in mechanical waves.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b. Ask </a:t>
            </a:r>
            <a:r>
              <a:rPr lang="en-US" sz="1400" dirty="0">
                <a:latin typeface="Arial" panose="020B0604020202020204" pitchFamily="34" charset="0"/>
              </a:rPr>
              <a:t>questions to compare and contrast the characteristics of electromagnetic and mechanical </a:t>
            </a:r>
            <a:r>
              <a:rPr lang="en-US" sz="1400" dirty="0" smtClean="0">
                <a:latin typeface="Arial" panose="020B0604020202020204" pitchFamily="34" charset="0"/>
              </a:rPr>
              <a:t>waves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c. Develop </a:t>
            </a:r>
            <a:r>
              <a:rPr lang="en-US" sz="1400" dirty="0">
                <a:latin typeface="Arial" panose="020B0604020202020204" pitchFamily="34" charset="0"/>
              </a:rPr>
              <a:t>models based on </a:t>
            </a:r>
            <a:r>
              <a:rPr lang="en-US" sz="1400" dirty="0" smtClean="0">
                <a:latin typeface="Arial" panose="020B0604020202020204" pitchFamily="34" charset="0"/>
              </a:rPr>
              <a:t>experimental </a:t>
            </a:r>
            <a:r>
              <a:rPr lang="en-US" sz="1400" dirty="0">
                <a:latin typeface="Arial" panose="020B0604020202020204" pitchFamily="34" charset="0"/>
              </a:rPr>
              <a:t>evidence that illustrate the phenomena of reflection, </a:t>
            </a:r>
            <a:r>
              <a:rPr lang="en-US" sz="1400" dirty="0" smtClean="0">
                <a:latin typeface="Arial" panose="020B0604020202020204" pitchFamily="34" charset="0"/>
              </a:rPr>
              <a:t>refraction</a:t>
            </a:r>
            <a:r>
              <a:rPr lang="en-US" sz="1400" dirty="0">
                <a:latin typeface="Arial" panose="020B0604020202020204" pitchFamily="34" charset="0"/>
              </a:rPr>
              <a:t>, interference, and diffraction.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d. Analyze </a:t>
            </a:r>
            <a:r>
              <a:rPr lang="en-US" sz="1400" dirty="0">
                <a:latin typeface="Arial" panose="020B0604020202020204" pitchFamily="34" charset="0"/>
              </a:rPr>
              <a:t>and interpret data to explain how different media affect the speed of sound and light </a:t>
            </a:r>
            <a:r>
              <a:rPr lang="en-US" sz="1400" dirty="0" smtClean="0">
                <a:latin typeface="Arial" panose="020B0604020202020204" pitchFamily="34" charset="0"/>
              </a:rPr>
              <a:t>waves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e. Develop </a:t>
            </a:r>
            <a:r>
              <a:rPr lang="en-US" sz="1400" dirty="0">
                <a:latin typeface="Arial" panose="020B0604020202020204" pitchFamily="34" charset="0"/>
              </a:rPr>
              <a:t>and use models to explain the changes in </a:t>
            </a:r>
            <a:r>
              <a:rPr lang="en-US" sz="1400" dirty="0" smtClean="0">
                <a:latin typeface="Arial" panose="020B0604020202020204" pitchFamily="34" charset="0"/>
              </a:rPr>
              <a:t>sound </a:t>
            </a:r>
            <a:r>
              <a:rPr lang="en-US" sz="1400" dirty="0">
                <a:latin typeface="Arial" panose="020B0604020202020204" pitchFamily="34" charset="0"/>
              </a:rPr>
              <a:t>waves associated with the Doppler </a:t>
            </a:r>
            <a:r>
              <a:rPr lang="en-US" sz="1400" dirty="0" smtClean="0">
                <a:latin typeface="Arial" panose="020B0604020202020204" pitchFamily="34" charset="0"/>
              </a:rPr>
              <a:t>Effect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7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1271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Hobbs</dc:creator>
  <cp:lastModifiedBy>Kathleen Hobbs</cp:lastModifiedBy>
  <cp:revision>20</cp:revision>
  <dcterms:created xsi:type="dcterms:W3CDTF">2015-07-21T15:47:51Z</dcterms:created>
  <dcterms:modified xsi:type="dcterms:W3CDTF">2017-08-06T14:37:43Z</dcterms:modified>
</cp:coreProperties>
</file>