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06BXgWbGvA" TargetMode="External"/><Relationship Id="rId2" Type="http://schemas.openxmlformats.org/officeDocument/2006/relationships/hyperlink" Target="http://kathleenhobbs.weebly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atestprep.com/modules/test/test_data_view.php?benchmark_test=LUHUSAZABE&amp;assignment_id=1527690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usatestprep.com/modules/test/test_data_view.php?benchmark_test=LUHUSAZABE&amp;assignment_id=1527690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CURRICULUM NIGHT </a:t>
            </a:r>
            <a:br>
              <a:rPr lang="en-US"/>
            </a:br>
            <a:r>
              <a:rPr lang="en-US"/>
              <a:t>HIGH SCHOOL PHYSICAL SCIENCE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/>
              <a:t>What is the difference between 8</a:t>
            </a:r>
            <a:r>
              <a:rPr lang="en-US" baseline="30000"/>
              <a:t>th</a:t>
            </a:r>
            <a:r>
              <a:rPr lang="en-US"/>
              <a:t> grade physical science and high school physical science?</a:t>
            </a:r>
          </a:p>
          <a:p>
            <a:r>
              <a:rPr lang="en-US">
                <a:hlinkClick r:id="rId2"/>
              </a:rPr>
              <a:t>http://kathleenhobbs.weebly.com/</a:t>
            </a:r>
          </a:p>
          <a:p>
            <a:r>
              <a:rPr lang="en-US"/>
              <a:t>Did you know?</a:t>
            </a:r>
          </a:p>
          <a:p>
            <a:r>
              <a:rPr lang="en-US">
                <a:hlinkClick r:id="rId3"/>
              </a:rPr>
              <a:t>https://www.youtube.com/watch?v=u06BXgWbGvA</a:t>
            </a:r>
            <a:endParaRPr>
              <a:solidFill>
                <a:schemeClr val="tx1"/>
              </a:solidFill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624319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</a:t>
            </a:r>
            <a:r>
              <a:rPr lang="en-US" baseline="30000"/>
              <a:t>th</a:t>
            </a:r>
            <a:r>
              <a:rPr lang="en-US"/>
              <a:t> grade standard 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S8P3. Obtain, evaluate, and communicate information about cause and effect relationships between force, mass, and the motion of objects. </a:t>
            </a:r>
          </a:p>
          <a:p>
            <a:r>
              <a:rPr lang="en-US" altLang="en-US"/>
              <a:t>a. Analyze and interpret data to identify patterns in the relationships between speed and distance, and velocity and acceleration. (Clarification statement: Students should be able to analyze motion graphs, but students should not be expected to calculate velocity or acceleration.)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5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8</a:t>
            </a:r>
            <a:r>
              <a:rPr lang="en-US" baseline="30000"/>
              <a:t>th</a:t>
            </a:r>
            <a:r>
              <a:rPr lang="en-US"/>
              <a:t> grade test question: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747" y="1845833"/>
            <a:ext cx="9905999" cy="3541714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Two equal forces act at the same time on the same stationary object, but in opposite directions.</a:t>
            </a:r>
          </a:p>
          <a:p>
            <a:r>
              <a:rPr lang="en-US"/>
              <a:t>Which statement describes the object’s resulting motion?</a:t>
            </a:r>
          </a:p>
          <a:p>
            <a:r>
              <a:rPr lang="en-US"/>
              <a:t>A. The object will accelerate.</a:t>
            </a:r>
          </a:p>
          <a:p>
            <a:r>
              <a:rPr lang="en-US"/>
              <a:t>B. The object will change direction.</a:t>
            </a:r>
          </a:p>
          <a:p>
            <a:r>
              <a:rPr lang="en-US"/>
              <a:t>C. The object will remain stationary.</a:t>
            </a:r>
          </a:p>
          <a:p>
            <a:r>
              <a:rPr lang="en-US"/>
              <a:t>D. The object will move at a constant speed.</a:t>
            </a:r>
          </a:p>
          <a:p>
            <a:endParaRPr lang="en-US"/>
          </a:p>
          <a:p>
            <a:r>
              <a:rPr lang="en-US"/>
              <a:t>The correct answer is C. The object will remain stationary.  The key term here is equal.  You need an unbalanced (unequal) force for motion to occur.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7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 school standard 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Arial" panose="020B0604020202020204" pitchFamily="34" charset="0"/>
              </a:rPr>
              <a:t>SPS8. Obtain, evaluate, and communicate information to explain the relationships among force, mass, and motion.</a:t>
            </a:r>
          </a:p>
          <a:p>
            <a:r>
              <a:rPr lang="en-US">
                <a:latin typeface="Arial" panose="020B0604020202020204" pitchFamily="34" charset="0"/>
              </a:rPr>
              <a:t>a. Plan and carry out an investigation to analyze the motion of an object using mathematical and graphical models.</a:t>
            </a:r>
          </a:p>
          <a:p>
            <a:r>
              <a:rPr lang="en-US">
                <a:latin typeface="Arial" panose="020B0604020202020204" pitchFamily="34" charset="0"/>
              </a:rPr>
              <a:t>(Clarification statement: Mathematical and graphical models could include distance, displacement, speed, velocity, time and acceleration.)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06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high school test question (</a:t>
            </a:r>
            <a:r>
              <a:rPr lang="en-US" err="1"/>
              <a:t>dok</a:t>
            </a:r>
            <a:r>
              <a:rPr lang="en-US"/>
              <a:t> level 2):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552374"/>
              </p:ext>
            </p:extLst>
          </p:nvPr>
        </p:nvGraphicFramePr>
        <p:xfrm>
          <a:off x="1067271" y="1983127"/>
          <a:ext cx="10070285" cy="2468880"/>
        </p:xfrm>
        <a:graphic>
          <a:graphicData uri="http://schemas.openxmlformats.org/drawingml/2006/table">
            <a:tbl>
              <a:tblPr/>
              <a:tblGrid>
                <a:gridCol w="10070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Calculate the amount of work done if you use a 100N force to push a 50kg box 5m across the kitchen floor. </a:t>
                      </a:r>
                    </a:p>
                    <a:p>
                      <a:pPr fontAlgn="ctr"/>
                      <a:r>
                        <a:rPr lang="en-US"/>
                        <a:t>A) 250 J                       0%</a:t>
                      </a:r>
                    </a:p>
                    <a:p>
                      <a:pPr fontAlgn="ctr"/>
                      <a:r>
                        <a:rPr lang="en-US"/>
                        <a:t>B) 500 J                      91%    </a:t>
                      </a:r>
                    </a:p>
                    <a:p>
                      <a:pPr fontAlgn="ctr"/>
                      <a:r>
                        <a:rPr lang="en-US"/>
                        <a:t>C) 5000 J                     9%</a:t>
                      </a:r>
                    </a:p>
                    <a:p>
                      <a:pPr fontAlgn="ctr"/>
                      <a:r>
                        <a:rPr lang="en-US"/>
                        <a:t>D) 50,000 J                  0%</a:t>
                      </a:r>
                    </a:p>
                    <a:p>
                      <a:pPr fontAlgn="ctr"/>
                      <a:endParaRPr lang="en-US"/>
                    </a:p>
                    <a:p>
                      <a:r>
                        <a:rPr lang="en-US"/>
                        <a:t>Work is </a:t>
                      </a:r>
                      <a:r>
                        <a:rPr lang="en-US">
                          <a:hlinkClick r:id="rId2"/>
                        </a:rPr>
                        <a:t>force</a:t>
                      </a:r>
                      <a:r>
                        <a:rPr lang="en-US"/>
                        <a:t> times </a:t>
                      </a:r>
                      <a:r>
                        <a:rPr lang="en-US">
                          <a:hlinkClick r:id="rId2"/>
                        </a:rPr>
                        <a:t>distance</a:t>
                      </a:r>
                      <a:r>
                        <a:rPr lang="en-US"/>
                        <a:t>. It does not matter what the </a:t>
                      </a:r>
                      <a:r>
                        <a:rPr lang="en-US">
                          <a:hlinkClick r:id="rId2"/>
                        </a:rPr>
                        <a:t>mass</a:t>
                      </a:r>
                      <a:r>
                        <a:rPr lang="en-US"/>
                        <a:t> of the object is. In this case the answer is the </a:t>
                      </a:r>
                      <a:r>
                        <a:rPr lang="en-US">
                          <a:hlinkClick r:id="rId2"/>
                        </a:rPr>
                        <a:t>force</a:t>
                      </a:r>
                      <a:r>
                        <a:rPr lang="en-US"/>
                        <a:t> applied (100N) x the </a:t>
                      </a:r>
                      <a:r>
                        <a:rPr lang="en-US">
                          <a:hlinkClick r:id="rId2"/>
                        </a:rPr>
                        <a:t>distance</a:t>
                      </a:r>
                      <a:r>
                        <a:rPr lang="en-US"/>
                        <a:t> you apply it over (5m) = </a:t>
                      </a:r>
                      <a:r>
                        <a:rPr lang="en-US" b="1"/>
                        <a:t>500 J</a:t>
                      </a:r>
                      <a:r>
                        <a:rPr lang="en-US"/>
                        <a:t>. </a:t>
                      </a:r>
                      <a:endParaRPr lang="en-US">
                        <a:effectLst/>
                      </a:endParaRPr>
                    </a:p>
                    <a:p>
                      <a:endParaRPr lang="en-US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68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high school test question (</a:t>
            </a:r>
            <a:r>
              <a:rPr lang="en-US" err="1"/>
              <a:t>dok</a:t>
            </a:r>
            <a:r>
              <a:rPr lang="en-US"/>
              <a:t> level 3):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638484"/>
              </p:ext>
            </p:extLst>
          </p:nvPr>
        </p:nvGraphicFramePr>
        <p:xfrm>
          <a:off x="828375" y="2097088"/>
          <a:ext cx="9906000" cy="3017520"/>
        </p:xfrm>
        <a:graphic>
          <a:graphicData uri="http://schemas.openxmlformats.org/drawingml/2006/table">
            <a:tbl>
              <a:tblPr/>
              <a:tblGrid>
                <a:gridCol w="990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 62 kg box is lifted 12 meters off the ground. How much work was done? </a:t>
                      </a:r>
                    </a:p>
                    <a:p>
                      <a:pPr fontAlgn="ctr"/>
                      <a:r>
                        <a:rPr lang="en-US"/>
                        <a:t>A) 5.17 J                     9%</a:t>
                      </a:r>
                    </a:p>
                    <a:p>
                      <a:pPr fontAlgn="ctr"/>
                      <a:r>
                        <a:rPr lang="en-US"/>
                        <a:t>B) 72.91 J                   0%</a:t>
                      </a:r>
                    </a:p>
                    <a:p>
                      <a:pPr fontAlgn="ctr"/>
                      <a:r>
                        <a:rPr lang="en-US"/>
                        <a:t>C) 744.0 J                 74%</a:t>
                      </a:r>
                    </a:p>
                    <a:p>
                      <a:pPr fontAlgn="ctr"/>
                      <a:r>
                        <a:rPr lang="en-US"/>
                        <a:t>D) 7291.2 J               17%</a:t>
                      </a:r>
                    </a:p>
                    <a:p>
                      <a:pPr fontAlgn="ctr"/>
                      <a:endParaRPr lang="en-US"/>
                    </a:p>
                    <a:p>
                      <a:pPr fontAlgn="ctr"/>
                      <a:r>
                        <a:rPr lang="en-US"/>
                        <a:t>The correct amount of </a:t>
                      </a:r>
                      <a:r>
                        <a:rPr lang="en-US">
                          <a:hlinkClick r:id="rId2"/>
                        </a:rPr>
                        <a:t>work</a:t>
                      </a:r>
                      <a:r>
                        <a:rPr lang="en-US"/>
                        <a:t> is D) </a:t>
                      </a:r>
                      <a:r>
                        <a:rPr lang="en-US" b="1"/>
                        <a:t>7291.2 J (N-m).</a:t>
                      </a:r>
                      <a:r>
                        <a:rPr lang="en-US"/>
                        <a:t> In order to find the work, you must first find the </a:t>
                      </a:r>
                      <a:r>
                        <a:rPr lang="en-US">
                          <a:hlinkClick r:id="rId2"/>
                        </a:rPr>
                        <a:t>force</a:t>
                      </a:r>
                      <a:r>
                        <a:rPr lang="en-US"/>
                        <a:t> of the object by multiplying the </a:t>
                      </a:r>
                      <a:r>
                        <a:rPr lang="en-US">
                          <a:hlinkClick r:id="rId2"/>
                        </a:rPr>
                        <a:t>mass</a:t>
                      </a:r>
                      <a:r>
                        <a:rPr lang="en-US"/>
                        <a:t> by the </a:t>
                      </a:r>
                      <a:r>
                        <a:rPr lang="en-US">
                          <a:hlinkClick r:id="rId2"/>
                        </a:rPr>
                        <a:t>acceleration</a:t>
                      </a:r>
                      <a:r>
                        <a:rPr lang="en-US"/>
                        <a:t> due to </a:t>
                      </a:r>
                      <a:r>
                        <a:rPr lang="en-US">
                          <a:hlinkClick r:id="rId2"/>
                        </a:rPr>
                        <a:t>gravity</a:t>
                      </a:r>
                      <a:r>
                        <a:rPr lang="en-US"/>
                        <a:t> and then multiply by the </a:t>
                      </a:r>
                      <a:r>
                        <a:rPr lang="en-US">
                          <a:hlinkClick r:id="rId2"/>
                        </a:rPr>
                        <a:t>distance</a:t>
                      </a:r>
                      <a:r>
                        <a:rPr lang="en-US"/>
                        <a:t> it was moved. </a:t>
                      </a:r>
                    </a:p>
                    <a:p>
                      <a:endParaRPr lang="en-US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5" name="Picture 1" descr="icon_es">
            <a:extLst>
              <a:ext uri="{FF2B5EF4-FFF2-40B4-BE49-F238E27FC236}">
                <a16:creationId xmlns:a16="http://schemas.microsoft.com/office/drawing/2014/main" id="{684CD082-6CD3-4C78-BB02-9BB2D34CB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5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udio_icon_small2">
            <a:extLst>
              <a:ext uri="{FF2B5EF4-FFF2-40B4-BE49-F238E27FC236}">
                <a16:creationId xmlns:a16="http://schemas.microsoft.com/office/drawing/2014/main" id="{5BE7F2B5-B18C-43F9-808A-000638375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heck">
            <a:extLst>
              <a:ext uri="{FF2B5EF4-FFF2-40B4-BE49-F238E27FC236}">
                <a16:creationId xmlns:a16="http://schemas.microsoft.com/office/drawing/2014/main" id="{FAEADFE3-EB2E-45FF-AA28-7F70DA61D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" descr="icon_es">
            <a:extLst>
              <a:ext uri="{FF2B5EF4-FFF2-40B4-BE49-F238E27FC236}">
                <a16:creationId xmlns:a16="http://schemas.microsoft.com/office/drawing/2014/main" id="{04B7DAA4-92E4-4C8D-BCA9-E141BC888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5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audio_icon_small2">
            <a:extLst>
              <a:ext uri="{FF2B5EF4-FFF2-40B4-BE49-F238E27FC236}">
                <a16:creationId xmlns:a16="http://schemas.microsoft.com/office/drawing/2014/main" id="{BD1F9363-C0C6-47CD-82BB-8C81D5D63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heck">
            <a:extLst>
              <a:ext uri="{FF2B5EF4-FFF2-40B4-BE49-F238E27FC236}">
                <a16:creationId xmlns:a16="http://schemas.microsoft.com/office/drawing/2014/main" id="{5FF6636B-922F-46CC-8B65-F2494567C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197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difference?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/>
              <a:t>8</a:t>
            </a:r>
            <a:r>
              <a:rPr lang="en-US" baseline="30000"/>
              <a:t>th</a:t>
            </a:r>
            <a:r>
              <a:rPr lang="en-US"/>
              <a:t> grade focus is on the question of what.</a:t>
            </a:r>
          </a:p>
          <a:p>
            <a:r>
              <a:rPr lang="en-US"/>
              <a:t>High school focus is on the question of how and why.</a:t>
            </a:r>
          </a:p>
          <a:p>
            <a:r>
              <a:rPr lang="en-US"/>
              <a:t>High school takes 8</a:t>
            </a:r>
            <a:r>
              <a:rPr lang="en-US" baseline="30000"/>
              <a:t>th</a:t>
            </a:r>
            <a:r>
              <a:rPr lang="en-US"/>
              <a:t> grade knowledge and extends/applies it.</a:t>
            </a:r>
          </a:p>
          <a:p>
            <a:r>
              <a:rPr lang="en-US"/>
              <a:t>The big difference is that in 8</a:t>
            </a:r>
            <a:r>
              <a:rPr lang="en-US" baseline="30000"/>
              <a:t>th</a:t>
            </a:r>
            <a:r>
              <a:rPr lang="en-US"/>
              <a:t> grade the student is a passive participant – what is the problem/answer?</a:t>
            </a:r>
          </a:p>
          <a:p>
            <a:r>
              <a:rPr lang="en-US"/>
              <a:t>In high school, the student is expected to be an active problem solver – how/why do I solve it? </a:t>
            </a:r>
          </a:p>
          <a:p>
            <a:r>
              <a:rPr lang="en-US"/>
              <a:t>Remember-“Failure happens all the time. It happens every day in practice. What makes you better is how you react to it”  -Mia Hamm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06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Circuit</vt:lpstr>
      <vt:lpstr>CURRICULUM NIGHT  HIGH SCHOOL PHYSICAL SCIENCE</vt:lpstr>
      <vt:lpstr>8th grade standard example:</vt:lpstr>
      <vt:lpstr>example 8th grade test question:</vt:lpstr>
      <vt:lpstr>High school standard example:</vt:lpstr>
      <vt:lpstr>Example high school test question (dok level 2):</vt:lpstr>
      <vt:lpstr>Example high school test question (dok level 3):</vt:lpstr>
      <vt:lpstr>What is the difference?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NIGHT  HIGH SCHOOL PHYSICAL SCIENCE</dc:title>
  <cp:revision>1</cp:revision>
  <dcterms:modified xsi:type="dcterms:W3CDTF">2017-09-20T12:06:27Z</dcterms:modified>
</cp:coreProperties>
</file>